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2282"/>
    <a:srgbClr val="A963A9"/>
    <a:srgbClr val="975397"/>
    <a:srgbClr val="6D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650447-DF87-4A9F-8F11-A9611618B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3CB457-6177-4EF0-80EA-15B204B142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CA9D39-0D4F-49C5-AF89-768D5AF43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2C6C3B-51B3-4ECE-9AAD-D4DD410BC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B5D189-CE9C-40CF-97BC-746736E8C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81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3F1A92-2050-456E-85BD-F3EAEAF84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978699-69D7-4DB1-AC28-34EB7D2BE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D16F1D-9776-4CAF-82E5-CCEFA9831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2A3293-6283-45B8-9829-4AE236EC7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022AFF-3B0C-405C-969A-5CCB6919C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272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4DB6750-16E6-4BC2-8D7F-7A4C787832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D87923-AD52-4315-A6A5-989DCC843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6E839E-4203-4E3E-86A0-6D43F8DC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DD464C-0AD1-4736-806D-02727F6B7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7016E4-4490-4C23-A79C-2719D4DBD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719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4B5D6-FE6B-4E3F-A0B9-FF61281FE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806324-EB37-4990-B437-A908747E3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0BAEAB-3027-4CFF-900B-E89B9622D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C7BC7C-8AD3-4399-81C5-DB6FFD3E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5CB8D4-EF89-4CCD-A906-8957B7EA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9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4E916E-F952-4C91-873C-E282FA77F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03946-78B1-49C2-AFD8-9921AC410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571C30-3C87-4E3D-8E8B-4B3C244E3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CA97F9-ED41-4912-89EA-EEF706B42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5798A5-3556-4619-8631-0B0DD72ED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30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BBADB-BF41-4ECF-BDDE-03FC9D680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298976-6A92-402F-95EB-9CF0F215B7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052DB0-1D79-4AEF-9839-33C7CB1EE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744B7B-601A-4E4E-A99D-2C65BBFA8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889A6E-1869-415A-AE56-36F190693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E319F4-730C-4EC8-AB55-DA30B8BB6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23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9F6F94-3259-48A3-9C60-344F94E2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E4B11B-BEE4-4AA1-B7F5-7724B94CE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518B49-A5B2-4B3A-B673-EE532D651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5A5CD52-03A0-4D49-8D13-0A4ED99CFF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0054566-9EF2-4FFB-B934-09E5E93B8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7D994D-5EE7-4A8A-B42A-9305C3658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A38437D-6E2C-4AEF-81FA-0FBC9EF5C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78B1147-C9D2-43BD-8125-B81F835A1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677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67DC1-1814-4B23-8794-C3DBF9AF1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2129560-8838-481D-8FCC-661AF650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84217D4-53BC-4FCD-9840-A854A7EE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FE0AA8D-A034-4CFF-8AD6-09222B049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659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A25EA88-7672-49BC-ACCC-C234E23B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9FAA0E-41D3-4609-B7CB-A04F676A5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E474624-E3AB-4AEF-833F-81D57F5E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562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5CEC6-BE4A-4201-B8D6-D4414E10E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69379-CB28-4E78-9838-348904869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F16485-7AC1-4E1A-B4D4-A0B06AC76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F38E54-BB0F-47C6-9B1F-7E1D65661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81F723-0C4E-415A-BF80-9904732B4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A4973E-7D76-45C4-B155-8D9C03D9E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329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D2101E-8E19-495B-8A17-5807E43D7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F30953B-BEE9-46E2-981B-793A5F5A4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064D7D-FF4D-43F1-AD74-F3EC3C269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4AB971-8AE8-43C5-8692-37B7F5EB6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87E7D3-6370-410C-91F2-03537561C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8D7EB1-DEF1-454C-AF92-6A3C3476A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687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77A515-15B7-40EF-A57A-3D2CE5FC5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9DEA43-F2BE-4FDB-B471-A0F5BF17F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D212F0-36B2-42DC-8BF0-E7945E72FD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671AA-DC40-43FF-90F1-16C785099F6D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D3F047-F349-4C57-9886-78BB05E094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3CBF23-29A9-47C7-B286-D5FB6E44D8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153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66577F03-67BB-4848-AF03-2A8F87E9E704}"/>
              </a:ext>
            </a:extLst>
          </p:cNvPr>
          <p:cNvSpPr txBox="1"/>
          <p:nvPr/>
        </p:nvSpPr>
        <p:spPr>
          <a:xfrm>
            <a:off x="867438" y="4174193"/>
            <a:ext cx="583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</a:rPr>
              <a:t>CALENDARIO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CFB5806-9BB9-4979-979D-64F04413E38D}"/>
              </a:ext>
            </a:extLst>
          </p:cNvPr>
          <p:cNvSpPr txBox="1"/>
          <p:nvPr/>
        </p:nvSpPr>
        <p:spPr>
          <a:xfrm>
            <a:off x="846174" y="4684679"/>
            <a:ext cx="58372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>
                <a:solidFill>
                  <a:schemeClr val="bg1"/>
                </a:solidFill>
              </a:rPr>
              <a:t>DE ACTUALIZACIÓN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D33E270-1848-4DFC-B5F4-693CD96EE1AE}"/>
              </a:ext>
            </a:extLst>
          </p:cNvPr>
          <p:cNvSpPr txBox="1"/>
          <p:nvPr/>
        </p:nvSpPr>
        <p:spPr>
          <a:xfrm>
            <a:off x="798327" y="5546244"/>
            <a:ext cx="5932967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40" dirty="0">
                <a:solidFill>
                  <a:schemeClr val="bg1"/>
                </a:solidFill>
              </a:rPr>
              <a:t>INFORMACIÓN PÚBLICA DE OFICIO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3B77742-6E5C-4A72-8EE5-7D13D2C1388E}"/>
              </a:ext>
            </a:extLst>
          </p:cNvPr>
          <p:cNvSpPr txBox="1"/>
          <p:nvPr/>
        </p:nvSpPr>
        <p:spPr>
          <a:xfrm>
            <a:off x="519666" y="5878121"/>
            <a:ext cx="5932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chemeClr val="bg1"/>
                </a:solidFill>
              </a:rPr>
              <a:t>ARTÍCULO 20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7DA1311F-96FE-49B8-AFED-FE2B499679E4}"/>
              </a:ext>
            </a:extLst>
          </p:cNvPr>
          <p:cNvCxnSpPr>
            <a:cxnSpLocks/>
          </p:cNvCxnSpPr>
          <p:nvPr/>
        </p:nvCxnSpPr>
        <p:spPr>
          <a:xfrm>
            <a:off x="607219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729FA59E-78D2-4874-976D-B9C6E345652B}"/>
              </a:ext>
            </a:extLst>
          </p:cNvPr>
          <p:cNvCxnSpPr>
            <a:cxnSpLocks/>
          </p:cNvCxnSpPr>
          <p:nvPr/>
        </p:nvCxnSpPr>
        <p:spPr>
          <a:xfrm>
            <a:off x="607219" y="6087583"/>
            <a:ext cx="12914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EDB867CD-2CA7-4275-9F46-FD41DE14186F}"/>
              </a:ext>
            </a:extLst>
          </p:cNvPr>
          <p:cNvCxnSpPr>
            <a:cxnSpLocks/>
          </p:cNvCxnSpPr>
          <p:nvPr/>
        </p:nvCxnSpPr>
        <p:spPr>
          <a:xfrm>
            <a:off x="635793" y="4114800"/>
            <a:ext cx="0" cy="197278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871D3777-9DED-4671-B6B6-900EF3DEDFCE}"/>
              </a:ext>
            </a:extLst>
          </p:cNvPr>
          <p:cNvCxnSpPr>
            <a:cxnSpLocks/>
          </p:cNvCxnSpPr>
          <p:nvPr/>
        </p:nvCxnSpPr>
        <p:spPr>
          <a:xfrm flipH="1">
            <a:off x="4049712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4CCBD5E1-563B-49B4-A3F6-4F78A5724AAC}"/>
              </a:ext>
            </a:extLst>
          </p:cNvPr>
          <p:cNvCxnSpPr>
            <a:cxnSpLocks/>
          </p:cNvCxnSpPr>
          <p:nvPr/>
        </p:nvCxnSpPr>
        <p:spPr>
          <a:xfrm flipH="1">
            <a:off x="5637212" y="6087583"/>
            <a:ext cx="12914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6A3FA610-AE55-4BF8-B019-9253ABDC0556}"/>
              </a:ext>
            </a:extLst>
          </p:cNvPr>
          <p:cNvCxnSpPr>
            <a:cxnSpLocks/>
          </p:cNvCxnSpPr>
          <p:nvPr/>
        </p:nvCxnSpPr>
        <p:spPr>
          <a:xfrm>
            <a:off x="6900861" y="4114799"/>
            <a:ext cx="0" cy="199787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agen 37">
            <a:extLst>
              <a:ext uri="{FF2B5EF4-FFF2-40B4-BE49-F238E27FC236}">
                <a16:creationId xmlns:a16="http://schemas.microsoft.com/office/drawing/2014/main" id="{B409578B-0159-4B3F-8321-D9062FB1A3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610" y="271439"/>
            <a:ext cx="2018118" cy="69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759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245985" y="98987"/>
            <a:ext cx="5721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septiembre de 2024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622826"/>
              </p:ext>
            </p:extLst>
          </p:nvPr>
        </p:nvGraphicFramePr>
        <p:xfrm>
          <a:off x="418279" y="1141466"/>
          <a:ext cx="11355442" cy="491748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502959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4698844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91753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informes que presenten los partidos políticos, asociaciones etc.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Licda. Verónica Rodríguez Guevara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Titular de la Unidad Técnica de Fiscalización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034277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expedientes sobre las quejas resueltas por violaciones a la ley electoral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Licda. Laura Patricia Ramírez Vázquez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Directora Ejecutiva de Asuntos Jurídicos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84515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información detallada de su estado financiero y del uso del presupuesto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Las actas y acuerdos del consejo general y sus comisiones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Mtro. Gerardo Blanco Guerra</a:t>
                      </a: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Secretario Ejecutivo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460203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programas en materia de capacitación de los partidos políticos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Mtro. Gerardo Alberto Moreno Rodríguez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Ejecutivo de Prerrogativas y Partidos Políticos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51221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división del Estado en distritos electorales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Lic. Julio César Lavenant Salas 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de la Dirección Ejecutiva de Organización Electoral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45933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 partidos políticos y registrados ante la autoridad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Mtro. Gerardo Alberto Moreno Rodríguez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de la Dirección Ejecutiva de Prerrogativas y Partidos Políticos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2843739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318392"/>
            <a:ext cx="5721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septiembre de 2024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974607"/>
              </p:ext>
            </p:extLst>
          </p:nvPr>
        </p:nvGraphicFramePr>
        <p:xfrm>
          <a:off x="418279" y="1764921"/>
          <a:ext cx="11355442" cy="379857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502959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4698844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91753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Registro de candidatos a cargos de elección popular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Mtro. Gerardo Alberto Moreno Rodríguez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Ejecutivo de Prerrogativas y Partidos Políticos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034277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IX. Los montos de financiamiento público por actividades ordinarias, de campaña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Mtro. Gerardo Alberto Moreno Rodríguez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Ejecutivo de Prerrogativas y Partidos Políticos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84515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cómputos totales de las elecciones y procesos de participación ciudadana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Mtro. Gerardo Blanco Guerra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Secretario Ejecutivo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Las auditorías concluidas a los partidos políticos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Mtro. Gerardo Alberto Moreno Rodríguez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Ejecutivo de Prerrogativas y Partidos Políticos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Unidad Técnica de Fiscalización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460203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informes sobre sus demás actividades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Licda. Erika Georgina Oyervides González</a:t>
                      </a:r>
                      <a:br>
                        <a:rPr lang="es-MX" sz="14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Titular de la Unidad Técnica de Transparencia y Acceso a la Información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246218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245985" y="164503"/>
            <a:ext cx="5721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septiembre de 2024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  <a:endParaRPr lang="es-MX" sz="1400" dirty="0"/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808949"/>
              </p:ext>
            </p:extLst>
          </p:nvPr>
        </p:nvGraphicFramePr>
        <p:xfrm>
          <a:off x="290945" y="1118610"/>
          <a:ext cx="11355442" cy="51837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364274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327564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5026602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55676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Artículo</a:t>
                      </a: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Fracción</a:t>
                      </a: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Obligación</a:t>
                      </a: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 y/o revisión</a:t>
                      </a: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Servidor Público responsable</a:t>
                      </a: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Vínculo transparencia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n-lt"/>
                        </a:rPr>
                        <a:t>Mensual</a:t>
                      </a:r>
                      <a:endParaRPr lang="es-MX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IV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Buzón de quejas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Calendario de IPO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922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21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Estructura orgánica, facultades y responsabilidades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Cada que se genere un cambio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940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21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II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Marco normativo aplicable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Lic. Laura</a:t>
                      </a:r>
                      <a:r>
                        <a:rPr lang="es-MX" sz="1400" b="0" baseline="0" dirty="0">
                          <a:latin typeface="+mn-lt"/>
                        </a:rPr>
                        <a:t> Patricia Ramírez Vázquez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Asuntos Jurídicos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21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III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Directorio de Servidores Públicos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Mensual/Cuando se genere algún cambio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21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IV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Nombramientos, comisiones y licencias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Mensual/ Cuando se genere algún cambio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21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V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Remuneración mensual por puesto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0129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4254146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60907" y="34549"/>
            <a:ext cx="5721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septiembre de 2024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1">
                    <a:lumMod val="50000"/>
                  </a:schemeClr>
                </a:solidFill>
              </a:rPr>
              <a:t>Licda. Erika Georgina Oyervides González</a:t>
            </a: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602430"/>
              </p:ext>
            </p:extLst>
          </p:nvPr>
        </p:nvGraphicFramePr>
        <p:xfrm>
          <a:off x="418279" y="988656"/>
          <a:ext cx="11535596" cy="583479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24380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38594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56563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542668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4773391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52145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5214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Versión pública de la declaración patrimonial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Anual/ Cuando se genere algún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Licda. María Teresa Nares Cisneros </a:t>
                      </a: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Contralora Interna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7361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Importe por concepto de viáticos y gastos de representación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7361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Perfil de puestos y el currículum de todos los servidores públicos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214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que los sujetos obligados celebren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Mtro. Gerardo Blanco Guerra</a:t>
                      </a: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Secretario Ejecutivo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7361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Condiciones generales de trabajo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486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Planes, programas o proyectos con los indicadores de 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Cada área, dirección y unidad técnica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10538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con los servicios que ofrece, trámites, tiempos de respuesta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solidFill>
                            <a:schemeClr val="tx1"/>
                          </a:solidFill>
                        </a:rPr>
                        <a:t>Licda. Rosa </a:t>
                      </a:r>
                      <a:r>
                        <a:rPr lang="es-MX" sz="1200" b="0" dirty="0" err="1">
                          <a:solidFill>
                            <a:schemeClr val="tx1"/>
                          </a:solidFill>
                        </a:rPr>
                        <a:t>Leija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</a:rPr>
                        <a:t> Hernández/Ing. Jorge Gallegos Valdes/Licda. María de Jesús Saucedo Rodríguez /Licda. Michelle Anahid Hernández </a:t>
                      </a:r>
                      <a:r>
                        <a:rPr lang="es-MX" sz="1200" b="0" dirty="0" err="1">
                          <a:solidFill>
                            <a:schemeClr val="tx1"/>
                          </a:solidFill>
                        </a:rPr>
                        <a:t>Nambo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MX" sz="1200" b="0" dirty="0">
                          <a:solidFill>
                            <a:schemeClr val="tx1"/>
                          </a:solidFill>
                        </a:rPr>
                        <a:t>Directora Ejecutiva de Ed. Cívica/Director Ejecutivo de Innovación e Informática/Directora Ejecutiva de Participación/ Titular de la Unidad Técnica de Paridad e Inclusión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  <a:tr h="5214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Mecanismo de solicitudes, opiniones, quejas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0129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3897136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184073" y="24208"/>
            <a:ext cx="5721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septiembre de 2024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083702"/>
              </p:ext>
            </p:extLst>
          </p:nvPr>
        </p:nvGraphicFramePr>
        <p:xfrm>
          <a:off x="290945" y="978315"/>
          <a:ext cx="11355442" cy="528181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502959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4698844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54407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544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Mecanismos de participación ciudadana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Licda. María de Jesús Saucedo Rodríguez</a:t>
                      </a: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Directora Ejecutiva de Participación Ciudadana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544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Programas de subsidio, estímulos y apoyos que ofrece y requisitos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5691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Beneficiarios de programas de subsidios, estímulos y apoyos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787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Padrones de beneficiarios de los programas sociales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820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 personas físicas o morales a quienes se les entregue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recurso públicos.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544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 instituciones de beneficencia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6820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Presupuesto para los últimos 3 ejercicios fiscales, en lo general y por programa.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  <a:tr h="593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Calendario de sesión o reuniones públicas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Mtro. Gerardo Blanco Guerra</a:t>
                      </a: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Secretario Ejecutivo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0129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250250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164503"/>
            <a:ext cx="5721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septiembre de 2024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870028"/>
              </p:ext>
            </p:extLst>
          </p:nvPr>
        </p:nvGraphicFramePr>
        <p:xfrm>
          <a:off x="290945" y="1224393"/>
          <a:ext cx="11355442" cy="499352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025489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5176314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917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Unidad de transparencia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4905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Catálogos documental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eaLnBrk="1" latinLnBrk="0" hangingPunct="1"/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Licda. Nayeli Guadalupe Sánchez Infante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eaLnBrk="1" latinLnBrk="0" hangingPunct="1"/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Titular de la Unidad Técnica de Archivo y Gestión Documental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541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Solicitudes de acceso a la información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512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Informes de avances de gestión financiera trimestral y la cuenta pública anual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Trimestral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459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Deuda pública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457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Resultados de las auditorías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Licda. María Teresa Nares Cisneros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Contralora Interna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457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Proveedores y contratistas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Licda. María Teresa Nares Cisneros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Contralora Interna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  <a:tr h="565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Inspectores o visitadores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0129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122229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546437" y="0"/>
            <a:ext cx="5721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septiembre de 2024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36227"/>
              </p:ext>
            </p:extLst>
          </p:nvPr>
        </p:nvGraphicFramePr>
        <p:xfrm>
          <a:off x="418279" y="986277"/>
          <a:ext cx="11044851" cy="584265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89309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02918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447803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434499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4570322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57606">
                <a:tc>
                  <a:txBody>
                    <a:bodyPr/>
                    <a:lstStyle/>
                    <a:p>
                      <a:pPr algn="ctr"/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3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3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3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3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3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6381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Resultados sobre procedimientos de adjudicación directa, invitación restringida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15599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Agenda mensual de eventos culturales o deportivos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b="0" dirty="0">
                          <a:solidFill>
                            <a:schemeClr val="tx1"/>
                          </a:solidFill>
                        </a:rPr>
                        <a:t>Lic. Guillermo Herrera Márquez</a:t>
                      </a:r>
                    </a:p>
                    <a:p>
                      <a:pPr algn="ctr"/>
                      <a:r>
                        <a:rPr lang="es-MX" sz="1300" b="0" dirty="0">
                          <a:solidFill>
                            <a:schemeClr val="tx1"/>
                          </a:solidFill>
                        </a:rPr>
                        <a:t>Director Ejecutivo 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de Comunicación Social</a:t>
                      </a: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Licda. Rosa Alicia Leija Hernández</a:t>
                      </a: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Directora Ejecutiva de Educación Cívica</a:t>
                      </a: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Licda. María de Jesús Saucedo Rodríguez</a:t>
                      </a: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Directora Ejecutiva de Participación Ciudadana</a:t>
                      </a: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Licda. Michelle Anahid Hernández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</a:rPr>
                        <a:t>Nambo</a:t>
                      </a:r>
                      <a:endParaRPr lang="es-MX" sz="13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Titular de la Unidad Técnica de Paridad e Inclusión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453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Actas de entrega-recepción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Licda. María Teresa Nares Cisneros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Contralora Interna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6381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Georreferenciación de obras públicas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b="0" dirty="0">
                          <a:latin typeface="+mn-lt"/>
                        </a:rPr>
                        <a:t>C.P. Aída Leticia de la Garza Muñoz</a:t>
                      </a:r>
                    </a:p>
                    <a:p>
                      <a:pPr algn="ctr"/>
                      <a:r>
                        <a:rPr lang="es-MX" sz="1300" b="0" dirty="0">
                          <a:latin typeface="+mn-lt"/>
                        </a:rPr>
                        <a:t>Directora Ejecutiva de Administración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381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Expedientes clasificados como reservados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eaLnBrk="1" latinLnBrk="0" hangingPunct="1"/>
                      <a:r>
                        <a:rPr lang="es-MX" sz="13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Licda. Nayeli Guadalupe Sánchez Infante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eaLnBrk="1" latinLnBrk="0" hangingPunct="1"/>
                      <a:r>
                        <a:rPr lang="es-MX" sz="13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Titular de la Unidad Técnica de Archivos y Gestión Documental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6381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Guía simple de los archivos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eaLnBrk="1" latinLnBrk="0" hangingPunct="1"/>
                      <a:r>
                        <a:rPr lang="es-MX" sz="13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Licda. Nayeli Guadalupe Sánchez Infante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eaLnBrk="1" latinLnBrk="0" hangingPunct="1"/>
                      <a:r>
                        <a:rPr lang="es-MX" sz="13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Titular de la Unidad Técnica de Archivos y Gestión Documental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6381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Concesiones, permisos y autorizaciones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b="0" dirty="0">
                          <a:latin typeface="+mn-lt"/>
                        </a:rPr>
                        <a:t>C.P. Aída Leticia de la Garza Muñoz</a:t>
                      </a:r>
                    </a:p>
                    <a:p>
                      <a:pPr algn="ctr"/>
                      <a:r>
                        <a:rPr lang="es-MX" sz="1300" b="0" dirty="0">
                          <a:latin typeface="+mn-lt"/>
                        </a:rPr>
                        <a:t>Directora Ejecutiva de Administración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4261116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318392"/>
            <a:ext cx="5721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septiembre de 2024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272602"/>
              </p:ext>
            </p:extLst>
          </p:nvPr>
        </p:nvGraphicFramePr>
        <p:xfrm>
          <a:off x="418279" y="1356909"/>
          <a:ext cx="11355442" cy="538946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050555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5151248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91753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Concesiones de transporte público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Entrega de recursos públicos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4238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Sistemas de pensiones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4602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Informe anual de actividades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512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Estadísticas o indicadores sobre los ingresos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</a:t>
                      </a:r>
                      <a:r>
                        <a:rPr kumimoji="0" lang="pt-B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Garza</a:t>
                      </a: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Muñoz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459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Información desclasificada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Comité de Transparencia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457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Preguntas más frecuentes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457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Catálogo de información adicional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  <a:tr h="565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Informe de acciones realizadas por contingencias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0129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1957058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154470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-57425"/>
            <a:ext cx="5721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septiembre de 2024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004154"/>
              </p:ext>
            </p:extLst>
          </p:nvPr>
        </p:nvGraphicFramePr>
        <p:xfrm>
          <a:off x="418279" y="880998"/>
          <a:ext cx="11707460" cy="549486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2742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0957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080673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5473148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546273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771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Aportaciones nacionales para ayudar a los municipios en emergencia o desastre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5462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 servidores públicos con sanciones definitivas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Licda. María Teresa Nares Cisneros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Contralora Interna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771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del parque vehicular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771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Información catastral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771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Proceso catastral de valuación de los predios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771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mecanismos y resultados de la evaluación que midan el impacto ambiental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</a:t>
                      </a:r>
                      <a:r>
                        <a:rPr kumimoji="0" lang="pt-B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Garza</a:t>
                      </a: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Muñoz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6589667"/>
                  </a:ext>
                </a:extLst>
              </a:tr>
              <a:tr h="5462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Evaluación de resultados IPO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172620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6499B62-B96C-4038-942B-FF33F0785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113584"/>
              </p:ext>
            </p:extLst>
          </p:nvPr>
        </p:nvGraphicFramePr>
        <p:xfrm>
          <a:off x="418279" y="6370628"/>
          <a:ext cx="11707459" cy="5181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30244">
                  <a:extLst>
                    <a:ext uri="{9D8B030D-6E8A-4147-A177-3AD203B41FA5}">
                      <a16:colId xmlns:a16="http://schemas.microsoft.com/office/drawing/2014/main" val="2033171054"/>
                    </a:ext>
                  </a:extLst>
                </a:gridCol>
                <a:gridCol w="811137">
                  <a:extLst>
                    <a:ext uri="{9D8B030D-6E8A-4147-A177-3AD203B41FA5}">
                      <a16:colId xmlns:a16="http://schemas.microsoft.com/office/drawing/2014/main" val="1813409843"/>
                    </a:ext>
                  </a:extLst>
                </a:gridCol>
                <a:gridCol w="2526492">
                  <a:extLst>
                    <a:ext uri="{9D8B030D-6E8A-4147-A177-3AD203B41FA5}">
                      <a16:colId xmlns:a16="http://schemas.microsoft.com/office/drawing/2014/main" val="3804378670"/>
                    </a:ext>
                  </a:extLst>
                </a:gridCol>
                <a:gridCol w="2087680">
                  <a:extLst>
                    <a:ext uri="{9D8B030D-6E8A-4147-A177-3AD203B41FA5}">
                      <a16:colId xmlns:a16="http://schemas.microsoft.com/office/drawing/2014/main" val="56836770"/>
                    </a:ext>
                  </a:extLst>
                </a:gridCol>
                <a:gridCol w="5451906">
                  <a:extLst>
                    <a:ext uri="{9D8B030D-6E8A-4147-A177-3AD203B41FA5}">
                      <a16:colId xmlns:a16="http://schemas.microsoft.com/office/drawing/2014/main" val="4022024157"/>
                    </a:ext>
                  </a:extLst>
                </a:gridCol>
              </a:tblGrid>
              <a:tr h="4608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Cualquier otra información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latin typeface="+mn-lt"/>
                        </a:rPr>
                        <a:t>Lic. Rodrigo Germán Paredes Lozano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latin typeface="+mn-lt"/>
                        </a:rPr>
                        <a:t> Consejero Presidente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6746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86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318392"/>
            <a:ext cx="5721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</a:t>
            </a:r>
            <a:r>
              <a:rPr lang="es-MX" sz="1400" b="1" dirty="0">
                <a:solidFill>
                  <a:srgbClr val="732282"/>
                </a:solidFill>
              </a:rPr>
              <a:t>: 30 de septiembre de 2024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958866"/>
              </p:ext>
            </p:extLst>
          </p:nvPr>
        </p:nvGraphicFramePr>
        <p:xfrm>
          <a:off x="418279" y="1363138"/>
          <a:ext cx="11707460" cy="482427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107178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5446643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91753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Presupuesto aprobado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por partida y ejercido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034277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Contrato, monto y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factura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84515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Nombre de la campaña y objeto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Fecha de inicio y fecha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de término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4602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Dependencia o dirección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que solicita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512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Tipo de medio de comunicación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459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Costos por cm o por min. o </a:t>
                      </a:r>
                      <a:r>
                        <a:rPr lang="es-MX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seg</a:t>
                      </a: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Según sea el caso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457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Padrón de proveedores y contratistas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</a:t>
                      </a:r>
                      <a:r>
                        <a:rPr kumimoji="0" lang="pt-B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Garza</a:t>
                      </a: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Muñoz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23037864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2436</Words>
  <Application>Microsoft Office PowerPoint</Application>
  <PresentationFormat>Panorámica</PresentationFormat>
  <Paragraphs>565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Gotham Bold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Fernanda Sanchez PC</dc:creator>
  <cp:lastModifiedBy>Yolanda Medrano</cp:lastModifiedBy>
  <cp:revision>210</cp:revision>
  <dcterms:created xsi:type="dcterms:W3CDTF">2018-01-03T18:23:02Z</dcterms:created>
  <dcterms:modified xsi:type="dcterms:W3CDTF">2024-10-02T17:21:27Z</dcterms:modified>
</cp:coreProperties>
</file>